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5"/>
  </p:notesMasterIdLst>
  <p:sldIdLst>
    <p:sldId id="256" r:id="rId2"/>
    <p:sldId id="275" r:id="rId3"/>
    <p:sldId id="257" r:id="rId4"/>
    <p:sldId id="258" r:id="rId5"/>
    <p:sldId id="266" r:id="rId6"/>
    <p:sldId id="274" r:id="rId7"/>
    <p:sldId id="260" r:id="rId8"/>
    <p:sldId id="261" r:id="rId9"/>
    <p:sldId id="270" r:id="rId10"/>
    <p:sldId id="267" r:id="rId11"/>
    <p:sldId id="263" r:id="rId12"/>
    <p:sldId id="271" r:id="rId13"/>
    <p:sldId id="27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7DFD4-C850-D747-982B-09442730E60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03A12-02D1-D644-9805-35D07E669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1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Functional differences in C and D – C more efficient</a:t>
            </a:r>
            <a:r>
              <a:rPr lang="en-US" baseline="0" dirty="0" smtClean="0"/>
              <a:t> carbon-delivery to host and D more stress-tolerant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Leveraging Ross’s paper looking at symbiont community differences in bleached colonies – all bleached colonies C, non-bleached colonies C and D, all D </a:t>
            </a:r>
            <a:r>
              <a:rPr lang="en-US" dirty="0" err="1" smtClean="0"/>
              <a:t>nonbleached</a:t>
            </a:r>
            <a:r>
              <a:rPr lang="en-US" dirty="0" smtClean="0"/>
              <a:t> – what is the distribution of symbionts across the bay?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Abiotic</a:t>
            </a:r>
            <a:r>
              <a:rPr lang="en-US" baseline="0" dirty="0" smtClean="0"/>
              <a:t> conditions should be monitored at different depths in addition to the current different reefs </a:t>
            </a:r>
          </a:p>
          <a:p>
            <a:r>
              <a:rPr lang="en-US" baseline="0" dirty="0" smtClean="0"/>
              <a:t>What conditions are the causing agents can then be determined – light attenuation with depth is candidate though temperature, freshwater lensing, etc. are also potential influences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0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Mcap</a:t>
            </a:r>
            <a:r>
              <a:rPr lang="en-US" baseline="0" dirty="0" smtClean="0"/>
              <a:t> associates with C and D, though many corals only associate with 1 clade </a:t>
            </a:r>
            <a:endParaRPr lang="en-US" dirty="0" smtClean="0"/>
          </a:p>
          <a:p>
            <a:r>
              <a:rPr lang="en-US" dirty="0" smtClean="0"/>
              <a:t>Little known about color</a:t>
            </a:r>
            <a:r>
              <a:rPr lang="en-US" baseline="0" dirty="0" smtClean="0"/>
              <a:t> morphs in </a:t>
            </a:r>
            <a:r>
              <a:rPr lang="en-US" baseline="0" dirty="0" err="1" smtClean="0"/>
              <a:t>Mcap</a:t>
            </a:r>
            <a:r>
              <a:rPr lang="en-US" baseline="0" dirty="0" smtClean="0"/>
              <a:t> but exists as orange and brown</a:t>
            </a:r>
            <a:endParaRPr lang="en-US" dirty="0" smtClean="0"/>
          </a:p>
          <a:p>
            <a:r>
              <a:rPr lang="en-US" dirty="0" smtClean="0"/>
              <a:t>Environmental scale – each reef, reef type, region of bay, etc.</a:t>
            </a:r>
          </a:p>
          <a:p>
            <a:r>
              <a:rPr lang="en-US" baseline="0" dirty="0" smtClean="0"/>
              <a:t>2 </a:t>
            </a:r>
            <a:r>
              <a:rPr lang="en-US" baseline="0" dirty="0" smtClean="0"/>
              <a:t>distinct color morphs (brown and orange)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6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Fragment from top of each colony</a:t>
            </a:r>
          </a:p>
          <a:p>
            <a:r>
              <a:rPr lang="en-US" baseline="0" dirty="0" smtClean="0"/>
              <a:t>Random sampling with use of floats/weights</a:t>
            </a:r>
          </a:p>
          <a:p>
            <a:r>
              <a:rPr lang="en-US" baseline="0" dirty="0" smtClean="0"/>
              <a:t>30 </a:t>
            </a:r>
            <a:r>
              <a:rPr lang="en-US" baseline="0" dirty="0" smtClean="0"/>
              <a:t>colonies from each patch and 20 from each </a:t>
            </a:r>
            <a:r>
              <a:rPr lang="en-US" baseline="0" dirty="0" smtClean="0"/>
              <a:t>fringe</a:t>
            </a:r>
          </a:p>
          <a:p>
            <a:r>
              <a:rPr lang="en-US" baseline="0" dirty="0" smtClean="0"/>
              <a:t>Need for more robust technology for color morph assignment – Jennifer working on this? </a:t>
            </a:r>
            <a:endParaRPr lang="en-US" baseline="0" dirty="0" smtClean="0"/>
          </a:p>
          <a:p>
            <a:r>
              <a:rPr lang="en-US" baseline="0" dirty="0" smtClean="0"/>
              <a:t>qPCR looking simply at dominance of C or D and relative ratio of C:D in each </a:t>
            </a:r>
            <a:r>
              <a:rPr lang="en-US" baseline="0" dirty="0" smtClean="0"/>
              <a:t>colony – host cell not relevant to questions of this study – duplicate reactions (clade in 1 colony not considered present in colony)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7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r>
              <a:rPr lang="en-US" baseline="0" dirty="0" smtClean="0"/>
              <a:t> patch reefs, 9 fringe reefs for a total of 25 sites – 707 total </a:t>
            </a:r>
            <a:r>
              <a:rPr lang="en-US" baseline="0" dirty="0" smtClean="0"/>
              <a:t>colonies</a:t>
            </a:r>
          </a:p>
          <a:p>
            <a:r>
              <a:rPr lang="en-US" baseline="0" dirty="0" smtClean="0"/>
              <a:t>Different habitats across sites – increasing oceanic influence, residence time differences, proximity to freshwater influence, differences among patch and fringe</a:t>
            </a:r>
            <a:endParaRPr lang="en-US" baseline="0" dirty="0" smtClean="0"/>
          </a:p>
          <a:p>
            <a:r>
              <a:rPr lang="en-US" baseline="0" dirty="0" smtClean="0"/>
              <a:t>Side note: impetus for this project was to have a large sample of tagged corals throughout the bay – all colonies tagged with GPS, color assignment, symbiont composition/dominant symbiont, region of bay, reef type, etc. to be used in future monitoring/analyses – will be making spreadsheet – every colony has biopsy sitting in buffer and fragment archived in -80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03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 colonies D-only – high Ct values</a:t>
            </a:r>
            <a:r>
              <a:rPr lang="en-US" baseline="0" dirty="0" smtClean="0"/>
              <a:t> (&gt;35 of 40 cycles) even after re-extraction and run through another qPCR and C present in 1 technical replicate in 5 colonies – perhaps D is never exclusive but levels of C association are extremely low?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4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0" dirty="0" smtClean="0"/>
              <a:t> dominant in 61% colonies</a:t>
            </a:r>
          </a:p>
          <a:p>
            <a:r>
              <a:rPr lang="en-US" baseline="0" dirty="0" smtClean="0"/>
              <a:t>86.6% C-dominated were exclusively C, 3.3% D-dominated were exclusively D</a:t>
            </a:r>
          </a:p>
          <a:p>
            <a:r>
              <a:rPr lang="en-US" baseline="0" dirty="0" smtClean="0"/>
              <a:t>C-dominance in 89% brown colonies, D-dominance in 59% orange colonies</a:t>
            </a:r>
          </a:p>
          <a:p>
            <a:r>
              <a:rPr lang="en-US" baseline="0" dirty="0" smtClean="0"/>
              <a:t>When D present, typically in abundance &gt;80% indicating D-dominated </a:t>
            </a:r>
            <a:r>
              <a:rPr lang="en-US" baseline="0" dirty="0" smtClean="0"/>
              <a:t>colony – even mixtures highly dominated by 1 symbiont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0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Depth-corrected</a:t>
            </a:r>
            <a:r>
              <a:rPr lang="en-US" baseline="0" dirty="0" smtClean="0"/>
              <a:t> spatial distributions across the bay</a:t>
            </a:r>
          </a:p>
          <a:p>
            <a:r>
              <a:rPr lang="en-US" baseline="0" dirty="0" smtClean="0"/>
              <a:t>No apparent patterns though reefs closer together appear similar – not statistically with clustering</a:t>
            </a:r>
          </a:p>
          <a:p>
            <a:r>
              <a:rPr lang="en-US" baseline="0" dirty="0" smtClean="0"/>
              <a:t>Only spatial pattern is with color and symbiont across regions, driven by brown colonies with D increasing from north to south – only 33 colonies driving this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2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bars indicate relative frequency of symbiont dominance when pooling all samples across 1m depth intervals </a:t>
            </a:r>
          </a:p>
          <a:p>
            <a:r>
              <a:rPr lang="en-US" baseline="0" dirty="0" smtClean="0"/>
              <a:t>Line indicates probability of being dominated by D – depth threshold at 1.29 m – did not vary significantly across reefs or regions </a:t>
            </a:r>
          </a:p>
          <a:p>
            <a:r>
              <a:rPr lang="en-US" baseline="0" dirty="0" smtClean="0"/>
              <a:t>Bars indicate relative frequency of color morph dominance when pooling all samples across 1m depth intervals</a:t>
            </a:r>
          </a:p>
          <a:p>
            <a:r>
              <a:rPr lang="en-US" baseline="0" dirty="0" smtClean="0"/>
              <a:t>Line indicates probability of being dominated by orange – depth threshold at 3.64 – did not vary significantly across reefs or regions</a:t>
            </a:r>
          </a:p>
          <a:p>
            <a:r>
              <a:rPr lang="en-US" baseline="0" dirty="0" smtClean="0"/>
              <a:t>Both apparently responding to abiotic conditions variable with depth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18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</a:t>
            </a:r>
            <a:r>
              <a:rPr lang="en-US" baseline="0" dirty="0" smtClean="0"/>
              <a:t> threshold varies at each individual reef, yet not significantly </a:t>
            </a:r>
            <a:endParaRPr lang="en-US" baseline="0" dirty="0" smtClean="0"/>
          </a:p>
          <a:p>
            <a:r>
              <a:rPr lang="en-US" baseline="0" dirty="0" smtClean="0"/>
              <a:t>Interaction between the 2? – which is the causing agent? – or are both similarly responsive to environmental agents?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8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8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0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6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6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7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6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6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AD064-386F-E544-BD36-E60F6DE652B3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2900"/>
            <a:ext cx="9144000" cy="10755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Distribution </a:t>
            </a:r>
            <a:r>
              <a:rPr lang="en-US" dirty="0" smtClean="0"/>
              <a:t>of </a:t>
            </a:r>
            <a:r>
              <a:rPr lang="en-US" i="1" dirty="0" smtClean="0"/>
              <a:t>Symbiodinium </a:t>
            </a:r>
            <a:r>
              <a:rPr lang="en-US" dirty="0" smtClean="0"/>
              <a:t>and Color</a:t>
            </a:r>
            <a:r>
              <a:rPr lang="en-US" dirty="0" smtClean="0"/>
              <a:t> </a:t>
            </a:r>
            <a:r>
              <a:rPr lang="en-US" dirty="0" smtClean="0"/>
              <a:t>in </a:t>
            </a:r>
            <a:r>
              <a:rPr lang="en-US" i="1" dirty="0" smtClean="0"/>
              <a:t>Montipora capitata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cross </a:t>
            </a:r>
            <a:r>
              <a:rPr lang="en-US" dirty="0" smtClean="0"/>
              <a:t>Kāne‘ohe Bay, O‘ahu, Hawai‘i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99714"/>
            <a:ext cx="9144000" cy="75828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Teegan Innis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Ross Cunning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Raphael Ritson-Williams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Chris Wall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Ruth D. Gates</a:t>
            </a:r>
            <a:r>
              <a:rPr lang="en-US" sz="2400" baseline="30000" dirty="0" smtClean="0"/>
              <a:t>2</a:t>
            </a:r>
            <a:endParaRPr lang="en-US" sz="2400" dirty="0"/>
          </a:p>
        </p:txBody>
      </p:sp>
      <p:pic>
        <p:nvPicPr>
          <p:cNvPr id="4" name="Picture 3" descr="brown_orange (1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4" b="4682"/>
          <a:stretch/>
        </p:blipFill>
        <p:spPr>
          <a:xfrm>
            <a:off x="0" y="1871693"/>
            <a:ext cx="9144000" cy="42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36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Distributions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   Symbiont Dominance</a:t>
            </a:r>
            <a:endParaRPr lang="en-US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Color Morph</a:t>
            </a:r>
            <a:endParaRPr lang="en-US" dirty="0"/>
          </a:p>
        </p:txBody>
      </p:sp>
      <p:pic>
        <p:nvPicPr>
          <p:cNvPr id="7" name="Content Placeholder 6" descr="Screen Shot 2016-10-22 at 3.25.47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39" b="-20539"/>
          <a:stretch>
            <a:fillRect/>
          </a:stretch>
        </p:blipFill>
        <p:spPr>
          <a:xfrm>
            <a:off x="0" y="1535113"/>
            <a:ext cx="4497388" cy="5322886"/>
          </a:xfrm>
        </p:spPr>
      </p:pic>
      <p:pic>
        <p:nvPicPr>
          <p:cNvPr id="8" name="Content Placeholder 7" descr="Screen Shot 2016-10-22 at 3.25.59 PM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18" b="-20418"/>
          <a:stretch>
            <a:fillRect/>
          </a:stretch>
        </p:blipFill>
        <p:spPr>
          <a:xfrm>
            <a:off x="4645025" y="1535113"/>
            <a:ext cx="4498975" cy="5322885"/>
          </a:xfrm>
        </p:spPr>
      </p:pic>
    </p:spTree>
    <p:extLst>
      <p:ext uri="{BB962C8B-B14F-4D97-AF65-F5344CB8AC3E}">
        <p14:creationId xmlns:p14="http://schemas.microsoft.com/office/powerpoint/2010/main" val="311360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6-10-22 at 12.44.11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" r="16555" b="-730"/>
          <a:stretch/>
        </p:blipFill>
        <p:spPr>
          <a:xfrm>
            <a:off x="1197394" y="1395209"/>
            <a:ext cx="6266893" cy="54854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83468"/>
            <a:ext cx="3008313" cy="469106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465513" y="3337820"/>
            <a:ext cx="33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23806" y="1457529"/>
            <a:ext cx="1340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*2.75m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 &lt; 0.001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57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Depth Influence on Dominant Symbiont and Color Morph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7137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Orange, brown, C-, and D-dominated colonies equally prevalent across </a:t>
            </a:r>
            <a:r>
              <a:rPr lang="en-US" dirty="0"/>
              <a:t>Kāne‘ohe </a:t>
            </a:r>
            <a:r>
              <a:rPr lang="en-US" dirty="0" smtClean="0"/>
              <a:t>Bay</a:t>
            </a:r>
          </a:p>
          <a:p>
            <a:r>
              <a:rPr lang="en-US" dirty="0" smtClean="0"/>
              <a:t>Depth drives </a:t>
            </a:r>
            <a:r>
              <a:rPr lang="en-US" dirty="0"/>
              <a:t>both symbiont and color </a:t>
            </a:r>
            <a:r>
              <a:rPr lang="en-US" dirty="0" smtClean="0"/>
              <a:t>morph distributions</a:t>
            </a:r>
            <a:endParaRPr lang="en-US" dirty="0"/>
          </a:p>
          <a:p>
            <a:r>
              <a:rPr lang="en-US" dirty="0" smtClean="0"/>
              <a:t>Brown colonies C-dominated across depths, orange colonies D-dominated shallow and C-dominated deep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0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ntitled.jpg"/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r="6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95587"/>
            <a:ext cx="4038600" cy="2723618"/>
          </a:xfrm>
          <a:solidFill>
            <a:schemeClr val="accent3">
              <a:lumMod val="60000"/>
              <a:lumOff val="40000"/>
              <a:alpha val="76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Ross Cunning</a:t>
            </a:r>
          </a:p>
          <a:p>
            <a:r>
              <a:rPr lang="en-US" dirty="0" smtClean="0"/>
              <a:t>Raphael Ritson-Williams</a:t>
            </a:r>
          </a:p>
          <a:p>
            <a:r>
              <a:rPr lang="en-US" dirty="0" smtClean="0"/>
              <a:t>Chris Wall</a:t>
            </a:r>
          </a:p>
          <a:p>
            <a:r>
              <a:rPr lang="en-US" dirty="0" smtClean="0"/>
              <a:t>Ruth Gates</a:t>
            </a:r>
          </a:p>
          <a:p>
            <a:r>
              <a:rPr lang="en-US" dirty="0" smtClean="0"/>
              <a:t>Gates Lab</a:t>
            </a:r>
          </a:p>
          <a:p>
            <a:r>
              <a:rPr lang="en-US" dirty="0" smtClean="0"/>
              <a:t>A. Wen</a:t>
            </a:r>
          </a:p>
          <a:p>
            <a:r>
              <a:rPr lang="en-US" dirty="0" smtClean="0"/>
              <a:t>J. Levy</a:t>
            </a:r>
          </a:p>
          <a:p>
            <a:r>
              <a:rPr lang="en-US" dirty="0" smtClean="0"/>
              <a:t>D. </a:t>
            </a:r>
            <a:r>
              <a:rPr lang="en-US" dirty="0" err="1" smtClean="0"/>
              <a:t>Fant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95587"/>
            <a:ext cx="4038600" cy="2723618"/>
          </a:xfrm>
          <a:solidFill>
            <a:srgbClr val="C3D69B">
              <a:alpha val="70000"/>
            </a:srgbClr>
          </a:solidFill>
          <a:ln>
            <a:solidFill>
              <a:srgbClr val="000000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Mark Patterson</a:t>
            </a:r>
          </a:p>
          <a:p>
            <a:r>
              <a:rPr lang="en-US" dirty="0" smtClean="0"/>
              <a:t>Jon </a:t>
            </a:r>
            <a:r>
              <a:rPr lang="en-US" dirty="0" err="1" smtClean="0"/>
              <a:t>Grabowksi</a:t>
            </a:r>
            <a:endParaRPr lang="en-US" dirty="0" smtClean="0"/>
          </a:p>
          <a:p>
            <a:r>
              <a:rPr lang="en-US" dirty="0" smtClean="0"/>
              <a:t>Liz Magee</a:t>
            </a:r>
          </a:p>
          <a:p>
            <a:r>
              <a:rPr lang="en-US" dirty="0" smtClean="0"/>
              <a:t>Northeastern University Three Seas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5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Montipora capitata </a:t>
            </a:r>
            <a:r>
              <a:rPr lang="en-US" dirty="0" smtClean="0"/>
              <a:t>associates with clades C and D exclusively and in mixtures</a:t>
            </a:r>
          </a:p>
          <a:p>
            <a:r>
              <a:rPr lang="en-US" dirty="0" smtClean="0"/>
              <a:t>Brown and orange color morphs characterize </a:t>
            </a:r>
            <a:r>
              <a:rPr lang="en-US" i="1" dirty="0" smtClean="0"/>
              <a:t>Montipora capitata</a:t>
            </a:r>
            <a:endParaRPr lang="en-US" dirty="0" smtClean="0"/>
          </a:p>
          <a:p>
            <a:r>
              <a:rPr lang="en-US" dirty="0" smtClean="0"/>
              <a:t>Symbiont dominance predicts bleaching susceptibility (Cunning et al. 2016)</a:t>
            </a:r>
          </a:p>
        </p:txBody>
      </p:sp>
      <p:pic>
        <p:nvPicPr>
          <p:cNvPr id="7" name="Content Placeholder 6" descr="Screen Shot 2016-10-26 at 5.19.17 PM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3" r="8452"/>
          <a:stretch/>
        </p:blipFill>
        <p:spPr/>
      </p:pic>
    </p:spTree>
    <p:extLst>
      <p:ext uri="{BB962C8B-B14F-4D97-AF65-F5344CB8AC3E}">
        <p14:creationId xmlns:p14="http://schemas.microsoft.com/office/powerpoint/2010/main" val="317417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What variability exists in the symbiont </a:t>
            </a:r>
            <a:r>
              <a:rPr lang="en-US" dirty="0" smtClean="0"/>
              <a:t>community composition and color morphologies </a:t>
            </a:r>
            <a:r>
              <a:rPr lang="en-US" dirty="0" smtClean="0"/>
              <a:t>of </a:t>
            </a:r>
            <a:r>
              <a:rPr lang="en-US" i="1" dirty="0" smtClean="0"/>
              <a:t>M. capitata</a:t>
            </a:r>
            <a:r>
              <a:rPr lang="en-US" dirty="0" smtClean="0"/>
              <a:t> in Kāne‘ohe Bay?</a:t>
            </a:r>
          </a:p>
          <a:p>
            <a:r>
              <a:rPr lang="en-US" dirty="0" smtClean="0"/>
              <a:t>Is the symbiont community composition different between color morphs?</a:t>
            </a:r>
          </a:p>
          <a:p>
            <a:r>
              <a:rPr lang="en-US" dirty="0" smtClean="0"/>
              <a:t>What environmental parameters are drivin</a:t>
            </a:r>
            <a:r>
              <a:rPr lang="en-US" dirty="0" smtClean="0"/>
              <a:t>g the distribution</a:t>
            </a:r>
            <a:r>
              <a:rPr lang="en-US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90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Tag, sample</a:t>
            </a:r>
            <a:r>
              <a:rPr lang="en-US" dirty="0"/>
              <a:t> </a:t>
            </a:r>
            <a:r>
              <a:rPr lang="en-US" dirty="0" smtClean="0"/>
              <a:t>and photograph colonies in different habitats</a:t>
            </a:r>
          </a:p>
          <a:p>
            <a:r>
              <a:rPr lang="en-US" dirty="0" smtClean="0"/>
              <a:t>Visual assignment of color morph</a:t>
            </a:r>
          </a:p>
          <a:p>
            <a:r>
              <a:rPr lang="en-US" dirty="0"/>
              <a:t>Q</a:t>
            </a:r>
            <a:r>
              <a:rPr lang="en-US" dirty="0" smtClean="0"/>
              <a:t>uantitative PCR</a:t>
            </a:r>
            <a:r>
              <a:rPr lang="en-US" dirty="0"/>
              <a:t> </a:t>
            </a:r>
            <a:r>
              <a:rPr lang="en-US" dirty="0" smtClean="0"/>
              <a:t>    Clade C:D ratio</a:t>
            </a:r>
          </a:p>
        </p:txBody>
      </p:sp>
      <p:pic>
        <p:nvPicPr>
          <p:cNvPr id="7" name="Content Placeholder 6" descr="GOPR0621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18396" r="13595" b="6041"/>
          <a:stretch/>
        </p:blipFill>
        <p:spPr>
          <a:xfrm>
            <a:off x="5100638" y="0"/>
            <a:ext cx="4043362" cy="3825944"/>
          </a:xfrm>
        </p:spPr>
      </p:pic>
      <p:cxnSp>
        <p:nvCxnSpPr>
          <p:cNvPr id="5" name="Straight Arrow Connector 4"/>
          <p:cNvCxnSpPr/>
          <p:nvPr/>
        </p:nvCxnSpPr>
        <p:spPr>
          <a:xfrm>
            <a:off x="3500485" y="4737516"/>
            <a:ext cx="4233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G_333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58" y="3825944"/>
            <a:ext cx="4042741" cy="30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5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5 at 8.48.2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2" r="1173" b="7272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74471" y="6332966"/>
            <a:ext cx="634971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9442" y="6332966"/>
            <a:ext cx="634971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44413" y="6332966"/>
            <a:ext cx="634971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4471" y="6170165"/>
            <a:ext cx="0" cy="293042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79384" y="6170165"/>
            <a:ext cx="0" cy="293042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9442" y="6365526"/>
            <a:ext cx="97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3km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6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Abundance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Symbiont Clade</a:t>
            </a:r>
            <a:endParaRPr lang="en-US" dirty="0"/>
          </a:p>
        </p:txBody>
      </p:sp>
      <p:pic>
        <p:nvPicPr>
          <p:cNvPr id="7" name="Content Placeholder 6" descr="Screen Shot 2016-10-26 at 5.03.03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" t="15413" r="11928" b="4242"/>
          <a:stretch/>
        </p:blipFill>
        <p:spPr>
          <a:xfrm>
            <a:off x="457200" y="2174875"/>
            <a:ext cx="4040188" cy="46831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Color Morph</a:t>
            </a:r>
            <a:endParaRPr lang="en-US" dirty="0"/>
          </a:p>
        </p:txBody>
      </p:sp>
      <p:pic>
        <p:nvPicPr>
          <p:cNvPr id="8" name="Content Placeholder 7" descr="Screen Shot 2016-10-26 at 5.05.14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" t="15825" r="11955" b="4654"/>
          <a:stretch/>
        </p:blipFill>
        <p:spPr>
          <a:xfrm>
            <a:off x="4645025" y="2174874"/>
            <a:ext cx="4041775" cy="4683125"/>
          </a:xfrm>
        </p:spPr>
      </p:pic>
      <p:sp>
        <p:nvSpPr>
          <p:cNvPr id="9" name="TextBox 8"/>
          <p:cNvSpPr txBox="1"/>
          <p:nvPr/>
        </p:nvSpPr>
        <p:spPr>
          <a:xfrm>
            <a:off x="1611851" y="2430848"/>
            <a:ext cx="125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=434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6015" y="3489056"/>
            <a:ext cx="125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=273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12434" y="3304390"/>
            <a:ext cx="125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=300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10316" y="2615514"/>
            <a:ext cx="125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=407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5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6-10-22 at 12.30.4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79"/>
          <a:stretch>
            <a:fillRect/>
          </a:stretch>
        </p:blipFill>
        <p:spPr>
          <a:xfrm>
            <a:off x="3575050" y="502444"/>
            <a:ext cx="5568950" cy="585311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83468"/>
            <a:ext cx="3008313" cy="4691063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Of total colonies:</a:t>
            </a:r>
          </a:p>
          <a:p>
            <a:r>
              <a:rPr lang="en-US" sz="2400" dirty="0" smtClean="0"/>
              <a:t>Clade </a:t>
            </a:r>
            <a:r>
              <a:rPr lang="en-US" sz="2400" dirty="0" smtClean="0"/>
              <a:t>C – 98.7%</a:t>
            </a:r>
          </a:p>
          <a:p>
            <a:r>
              <a:rPr lang="en-US" sz="2400" dirty="0"/>
              <a:t>Clade </a:t>
            </a:r>
            <a:r>
              <a:rPr lang="en-US" sz="2400" dirty="0" smtClean="0"/>
              <a:t>D – 46.8</a:t>
            </a:r>
            <a:r>
              <a:rPr lang="en-US" sz="2400" dirty="0"/>
              <a:t>%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355600"/>
            <a:ext cx="3708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Symbiont Community Composition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5032214" y="714136"/>
            <a:ext cx="77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n=431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4094" y="714136"/>
            <a:ext cx="77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=276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2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2 at 12.3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800388" y="309322"/>
            <a:ext cx="6105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Symbiont Community Composition per Color Morph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665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6-10-26 at 1.06.4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7041"/>
          <a:stretch/>
        </p:blipFill>
        <p:spPr>
          <a:xfrm>
            <a:off x="2620977" y="0"/>
            <a:ext cx="6570761" cy="6858000"/>
          </a:xfrm>
          <a:prstGeom prst="rect">
            <a:avLst/>
          </a:prstGeom>
        </p:spPr>
      </p:pic>
      <p:pic>
        <p:nvPicPr>
          <p:cNvPr id="17" name="Picture 16" descr="Screen Shot 2016-10-26 at 12.56.2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4" t="18452" r="17485" b="21443"/>
          <a:stretch/>
        </p:blipFill>
        <p:spPr>
          <a:xfrm>
            <a:off x="307864" y="4737514"/>
            <a:ext cx="1832411" cy="1794882"/>
          </a:xfrm>
          <a:prstGeom prst="rect">
            <a:avLst/>
          </a:prstGeom>
        </p:spPr>
      </p:pic>
      <p:pic>
        <p:nvPicPr>
          <p:cNvPr id="18" name="Picture 17" descr="Screen Shot 2016-10-26 at 12.56.5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t="18518" r="16822" b="20851"/>
          <a:stretch/>
        </p:blipFill>
        <p:spPr>
          <a:xfrm>
            <a:off x="307864" y="2633104"/>
            <a:ext cx="1832411" cy="1813578"/>
          </a:xfrm>
          <a:prstGeom prst="rect">
            <a:avLst/>
          </a:prstGeom>
        </p:spPr>
      </p:pic>
      <p:pic>
        <p:nvPicPr>
          <p:cNvPr id="19" name="Picture 18" descr="Screen Shot 2016-10-26 at 12.56.43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t="16278" r="16822" b="20252"/>
          <a:stretch/>
        </p:blipFill>
        <p:spPr>
          <a:xfrm>
            <a:off x="307864" y="419351"/>
            <a:ext cx="1832411" cy="1895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4445" y="118730"/>
            <a:ext cx="917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North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12466" y="2314722"/>
            <a:ext cx="1092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Central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67300" y="4446682"/>
            <a:ext cx="914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South</a:t>
            </a:r>
            <a:endParaRPr lang="en-US" sz="2400" dirty="0"/>
          </a:p>
        </p:txBody>
      </p:sp>
      <p:pic>
        <p:nvPicPr>
          <p:cNvPr id="22" name="Picture 21" descr="Screen Shot 2016-10-26 at 1.15.1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68" y="0"/>
            <a:ext cx="2634970" cy="20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1293</TotalTime>
  <Words>918</Words>
  <Application>Microsoft Macintosh PowerPoint</Application>
  <PresentationFormat>On-screen Show (4:3)</PresentationFormat>
  <Paragraphs>101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Spatial Distribution of Symbiodinium and Color in Montipora capitata Across Kāne‘ohe Bay, O‘ahu, Hawai‘i </vt:lpstr>
      <vt:lpstr>Background</vt:lpstr>
      <vt:lpstr>Questions </vt:lpstr>
      <vt:lpstr>Methods</vt:lpstr>
      <vt:lpstr>PowerPoint Presentation</vt:lpstr>
      <vt:lpstr>Overall Abundance</vt:lpstr>
      <vt:lpstr>PowerPoint Presentation</vt:lpstr>
      <vt:lpstr>PowerPoint Presentation</vt:lpstr>
      <vt:lpstr>PowerPoint Presentation</vt:lpstr>
      <vt:lpstr>Depth Distributions</vt:lpstr>
      <vt:lpstr>PowerPoint Presentation</vt:lpstr>
      <vt:lpstr>Conclusions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Distribution of Symbiodinium in Montipora capitata in Kāne‘ohe Bay, O‘ahu, Hawai‘i </dc:title>
  <dc:creator>Teegan Innis</dc:creator>
  <cp:lastModifiedBy>Teegan Innis</cp:lastModifiedBy>
  <cp:revision>119</cp:revision>
  <dcterms:created xsi:type="dcterms:W3CDTF">2016-10-22T19:59:43Z</dcterms:created>
  <dcterms:modified xsi:type="dcterms:W3CDTF">2016-10-27T03:22:42Z</dcterms:modified>
</cp:coreProperties>
</file>